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58" r:id="rId4"/>
    <p:sldId id="259" r:id="rId5"/>
    <p:sldId id="260" r:id="rId6"/>
    <p:sldId id="267" r:id="rId7"/>
    <p:sldId id="262" r:id="rId8"/>
    <p:sldId id="268" r:id="rId9"/>
    <p:sldId id="257" r:id="rId10"/>
    <p:sldId id="263" r:id="rId11"/>
    <p:sldId id="269" r:id="rId12"/>
    <p:sldId id="270" r:id="rId13"/>
    <p:sldId id="272" r:id="rId14"/>
    <p:sldId id="273" r:id="rId15"/>
    <p:sldId id="274" r:id="rId16"/>
    <p:sldId id="261" r:id="rId17"/>
    <p:sldId id="275" r:id="rId18"/>
    <p:sldId id="276" r:id="rId19"/>
    <p:sldId id="264" r:id="rId20"/>
    <p:sldId id="279" r:id="rId21"/>
    <p:sldId id="265" r:id="rId22"/>
    <p:sldId id="277" r:id="rId23"/>
    <p:sldId id="278" r:id="rId24"/>
  </p:sldIdLst>
  <p:sldSz cx="14630400" cy="8229600"/>
  <p:notesSz cx="8229600" cy="146304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Geist" panose="020B0604020202020204" charset="0"/>
      <p:regular r:id="rId30"/>
    </p:embeddedFont>
    <p:embeddedFont>
      <p:font typeface="Heebo Light" pitchFamily="2" charset="-79"/>
      <p:regular r:id="rId31"/>
    </p:embeddedFont>
    <p:embeddedFont>
      <p:font typeface="Montserrat" panose="00000500000000000000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5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5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0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13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5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07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8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70202" y="962669"/>
            <a:ext cx="6669742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Java-Based Digital Banking Fraud Detection &amp; Simulation Engine</a:t>
            </a:r>
            <a:endParaRPr lang="en-US" sz="3900" b="1" dirty="0"/>
          </a:p>
        </p:txBody>
      </p:sp>
      <p:sp>
        <p:nvSpPr>
          <p:cNvPr id="4" name="Text 1"/>
          <p:cNvSpPr/>
          <p:nvPr/>
        </p:nvSpPr>
        <p:spPr>
          <a:xfrm>
            <a:off x="11583710" y="5436713"/>
            <a:ext cx="22326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30C6A-CE6C-C989-B563-86701C4E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AB13F-F507-FD0A-7765-A3851F3478EA}"/>
              </a:ext>
            </a:extLst>
          </p:cNvPr>
          <p:cNvSpPr txBox="1"/>
          <p:nvPr/>
        </p:nvSpPr>
        <p:spPr>
          <a:xfrm>
            <a:off x="10566400" y="5438131"/>
            <a:ext cx="3159760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Presented by : Gokul M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Batch -11</a:t>
            </a:r>
            <a:endParaRPr lang="en-US" sz="1800" dirty="0"/>
          </a:p>
        </p:txBody>
      </p:sp>
      <p:pic>
        <p:nvPicPr>
          <p:cNvPr id="2050" name="Picture 2" descr="Story Pin image">
            <a:extLst>
              <a:ext uri="{FF2B5EF4-FFF2-40B4-BE49-F238E27FC236}">
                <a16:creationId xmlns:a16="http://schemas.microsoft.com/office/drawing/2014/main" id="{70547C0A-866C-2E51-B05D-78DA2D10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3" y="962669"/>
            <a:ext cx="7289545" cy="663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511141" y="955596"/>
            <a:ext cx="856417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017865" y="534602"/>
            <a:ext cx="7852529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Controller Layer: Managing Requests and Responses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65" y="1792372"/>
            <a:ext cx="986552" cy="9865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48652" y="1755458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B0F0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AnalyticsController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2548652" y="2056448"/>
            <a:ext cx="1066026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requests related to analytical data, including exporting training data for ML model retraining and evaluation. Provides insights into the system's performance and fraud patterns.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2548652" y="2543056"/>
            <a:ext cx="10660261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/</a:t>
            </a:r>
            <a:r>
              <a:rPr lang="en-US" dirty="0" err="1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</a:t>
            </a: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/analytics/export</a:t>
            </a: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65" y="3048120"/>
            <a:ext cx="986552" cy="9865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548652" y="2985373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B0F0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DashboardController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2548652" y="3286363"/>
            <a:ext cx="1066026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Manages the web-based dashboard and fraud report views. It fetches and displays transaction data, enabling administrators to monitor activities and review flagged transactions.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2548652" y="3772972"/>
            <a:ext cx="1066026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</a:t>
            </a:r>
          </a:p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/transaction/create</a:t>
            </a:r>
          </a:p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/fraud-report</a:t>
            </a: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65" y="4649629"/>
            <a:ext cx="986552" cy="9865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548652" y="4649629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B0F0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FraudController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2548652" y="4950619"/>
            <a:ext cx="1066026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Exposes REST endpoints for accessing fraud logs. This controller allows external systems or specific tools to retrieve detailed information about all detected fraudulent activities.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2548652" y="5437227"/>
            <a:ext cx="10660261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/</a:t>
            </a:r>
            <a:r>
              <a:rPr lang="en-US" dirty="0" err="1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</a:t>
            </a: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/fraud/logs</a:t>
            </a: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65" y="5980866"/>
            <a:ext cx="986552" cy="9865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548652" y="5879544"/>
            <a:ext cx="292893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00B0F0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TransactionApiGatewayController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9" name="Text 13"/>
          <p:cNvSpPr/>
          <p:nvPr/>
        </p:nvSpPr>
        <p:spPr>
          <a:xfrm>
            <a:off x="2548652" y="6180534"/>
            <a:ext cx="1066026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Serves as the primary entry point for external systems to interact with transactions. It supports transaction ingestion, retrieval, and bulk simulation for testing and analysis.</a:t>
            </a:r>
            <a:endParaRPr lang="en-US" dirty="0"/>
          </a:p>
        </p:txBody>
      </p:sp>
      <p:sp>
        <p:nvSpPr>
          <p:cNvPr id="20" name="Text 14"/>
          <p:cNvSpPr/>
          <p:nvPr/>
        </p:nvSpPr>
        <p:spPr>
          <a:xfrm>
            <a:off x="2548652" y="6667143"/>
            <a:ext cx="10660261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</a:t>
            </a:r>
            <a:r>
              <a:rPr lang="en-US" dirty="0" err="1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</a:t>
            </a: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/gateway/transaction</a:t>
            </a:r>
          </a:p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</a:t>
            </a:r>
            <a:r>
              <a:rPr lang="en-US" dirty="0" err="1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</a:t>
            </a: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/gateway/transactions</a:t>
            </a:r>
          </a:p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</a:t>
            </a:r>
            <a:r>
              <a:rPr lang="en-US" dirty="0" err="1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</a:t>
            </a: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/gateway/transactions/fraud</a:t>
            </a:r>
          </a:p>
          <a:p>
            <a:pPr>
              <a:lnSpc>
                <a:spcPts val="1650"/>
              </a:lnSpc>
            </a:pP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</a:t>
            </a:r>
            <a:r>
              <a:rPr lang="en-US" dirty="0" err="1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</a:t>
            </a:r>
            <a:r>
              <a:rPr lang="en-US" dirty="0">
                <a:solidFill>
                  <a:srgbClr val="DCD7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/gateway/simulate/{count}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2E4084-0291-D1A2-582A-0DD16D650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1D9ADF5-DEC4-4603-F675-273BCE9319AB}"/>
              </a:ext>
            </a:extLst>
          </p:cNvPr>
          <p:cNvSpPr/>
          <p:nvPr/>
        </p:nvSpPr>
        <p:spPr>
          <a:xfrm>
            <a:off x="883265" y="787241"/>
            <a:ext cx="6942653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Layer: Business Logic Core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DC20A787-25FC-EB00-7306-E70AC61F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5" y="1705562"/>
            <a:ext cx="815578" cy="1684139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FE42C01-E922-D6CC-1AD7-FDD34832137A}"/>
              </a:ext>
            </a:extLst>
          </p:cNvPr>
          <p:cNvSpPr/>
          <p:nvPr/>
        </p:nvSpPr>
        <p:spPr>
          <a:xfrm>
            <a:off x="1832907" y="1711435"/>
            <a:ext cx="2039064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TransactionService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164FF0A-D759-9AD1-F603-4693AB5A5A9F}"/>
              </a:ext>
            </a:extLst>
          </p:cNvPr>
          <p:cNvSpPr/>
          <p:nvPr/>
        </p:nvSpPr>
        <p:spPr>
          <a:xfrm>
            <a:off x="1832905" y="2027135"/>
            <a:ext cx="1191422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Manages the lifecycle of transactions, including creation, persistence, and retrieval. It orchestrates the fraud detection process by invoking the </a:t>
            </a: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FraudDetectionService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2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37AB386-3452-08D4-1E56-652E69DC4496}"/>
              </a:ext>
            </a:extLst>
          </p:cNvPr>
          <p:cNvSpPr/>
          <p:nvPr/>
        </p:nvSpPr>
        <p:spPr>
          <a:xfrm>
            <a:off x="1832907" y="2380835"/>
            <a:ext cx="11914227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createTransaction(Transaction tx):Saves transaction, calculates risk, sets status.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getAll()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Fetches all transactions.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getFraudTransactions()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Filters and returns only fraud-flagged transactions</a:t>
            </a:r>
          </a:p>
          <a:p>
            <a:pPr algn="l">
              <a:lnSpc>
                <a:spcPts val="1850"/>
              </a:lnSpc>
              <a:buSzPct val="100000"/>
            </a:pPr>
            <a:endParaRPr lang="en-US" sz="12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endParaRPr lang="en-US" sz="12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algn="l">
              <a:lnSpc>
                <a:spcPts val="1850"/>
              </a:lnSpc>
              <a:buSzPct val="100000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250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7DEC6CDD-8F1C-736F-F2D8-06E17985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65" y="3461747"/>
            <a:ext cx="815578" cy="1668899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FA010BA5-40BD-7E55-20B8-DE8D8C78D266}"/>
              </a:ext>
            </a:extLst>
          </p:cNvPr>
          <p:cNvSpPr/>
          <p:nvPr/>
        </p:nvSpPr>
        <p:spPr>
          <a:xfrm>
            <a:off x="1832907" y="3511978"/>
            <a:ext cx="2343150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FraudDetectionService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42A1C73-106E-7665-C8B1-C4DBC90B38E6}"/>
              </a:ext>
            </a:extLst>
          </p:cNvPr>
          <p:cNvSpPr/>
          <p:nvPr/>
        </p:nvSpPr>
        <p:spPr>
          <a:xfrm>
            <a:off x="1832904" y="3835843"/>
            <a:ext cx="11914227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heart of our fraud analysis, combining rule-based checks and ML predictions to assign a risk score. It logs all detected fraudulent activities.</a:t>
            </a:r>
            <a:endParaRPr lang="en-US" sz="12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59F98FE-56DD-0F67-DBA2-B782A8A51585}"/>
              </a:ext>
            </a:extLst>
          </p:cNvPr>
          <p:cNvSpPr/>
          <p:nvPr/>
        </p:nvSpPr>
        <p:spPr>
          <a:xfrm>
            <a:off x="1868801" y="4156109"/>
            <a:ext cx="11914227" cy="852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calculateRisk(Transaction tx)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Main method for risk assessment.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calculateRuleBasedRisk(Transaction tx)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Applies predefined fraud rules.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detectStatus(int riskScore)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Determines transaction status (NORMAL, SUSPICIOUS, FRAUD).</a:t>
            </a:r>
            <a:endParaRPr lang="en-US" sz="1250" dirty="0"/>
          </a:p>
        </p:txBody>
      </p:sp>
      <p:pic>
        <p:nvPicPr>
          <p:cNvPr id="11" name="Image 2">
            <a:extLst>
              <a:ext uri="{FF2B5EF4-FFF2-40B4-BE49-F238E27FC236}">
                <a16:creationId xmlns:a16="http://schemas.microsoft.com/office/drawing/2014/main" id="{22BE41B6-D54B-7EE6-D62D-5960FA4C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65" y="5160539"/>
            <a:ext cx="815578" cy="1069300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6D13D4F3-6E4E-ED7B-CA09-3B45CC72EB7A}"/>
              </a:ext>
            </a:extLst>
          </p:cNvPr>
          <p:cNvSpPr/>
          <p:nvPr/>
        </p:nvSpPr>
        <p:spPr>
          <a:xfrm>
            <a:off x="1868804" y="5167230"/>
            <a:ext cx="2039064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AnalyticsService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DF0D17D-4CBB-104B-5334-0DDDDC3CB038}"/>
              </a:ext>
            </a:extLst>
          </p:cNvPr>
          <p:cNvSpPr/>
          <p:nvPr/>
        </p:nvSpPr>
        <p:spPr>
          <a:xfrm>
            <a:off x="1832903" y="5538263"/>
            <a:ext cx="11914227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Responsible for data preparation and export, specifically for generating CSV files that can be used for training and evaluating machine learning models.</a:t>
            </a:r>
            <a:endParaRPr lang="en-US" sz="12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B12FC9E-3FC9-84D4-A399-3EED29FC16BC}"/>
              </a:ext>
            </a:extLst>
          </p:cNvPr>
          <p:cNvSpPr/>
          <p:nvPr/>
        </p:nvSpPr>
        <p:spPr>
          <a:xfrm>
            <a:off x="1832902" y="5854774"/>
            <a:ext cx="1191422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exportTrainingData()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Exports all transaction data to a CSV file for analytics.</a:t>
            </a:r>
            <a:endParaRPr lang="en-US" sz="12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956159-6DF3-71B4-ABC6-9B42F6F79CE3}"/>
              </a:ext>
            </a:extLst>
          </p:cNvPr>
          <p:cNvSpPr txBox="1"/>
          <p:nvPr/>
        </p:nvSpPr>
        <p:spPr>
          <a:xfrm>
            <a:off x="1698843" y="7049450"/>
            <a:ext cx="7315200" cy="56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Facilitates the generation of synthetic transaction data for testing and simulating various fraud scenarios, crucial for robust system development and model validation.</a:t>
            </a:r>
            <a:endParaRPr lang="en-US" sz="12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4B98E-C511-D4AD-B25B-61B8B84A8D0F}"/>
              </a:ext>
            </a:extLst>
          </p:cNvPr>
          <p:cNvSpPr txBox="1"/>
          <p:nvPr/>
        </p:nvSpPr>
        <p:spPr>
          <a:xfrm>
            <a:off x="1698843" y="6543443"/>
            <a:ext cx="731520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00B0F0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TransactionSimulationService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29362-8293-AF2C-93C6-70686F536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8176F8B-C615-90B4-3E2B-13D3CAA6EF78}"/>
              </a:ext>
            </a:extLst>
          </p:cNvPr>
          <p:cNvSpPr/>
          <p:nvPr/>
        </p:nvSpPr>
        <p:spPr>
          <a:xfrm>
            <a:off x="712470" y="714256"/>
            <a:ext cx="10059353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Layer &amp; Tools: Intelligent Fraud Prediction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1B57B77-4422-B34A-43E4-6168D64FB7F9}"/>
              </a:ext>
            </a:extLst>
          </p:cNvPr>
          <p:cNvSpPr/>
          <p:nvPr/>
        </p:nvSpPr>
        <p:spPr>
          <a:xfrm>
            <a:off x="712469" y="1386007"/>
            <a:ext cx="33481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FraudMLPlugin Interface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B247A90-C8D6-5481-A73C-5EA454BB5169}"/>
              </a:ext>
            </a:extLst>
          </p:cNvPr>
          <p:cNvSpPr/>
          <p:nvPr/>
        </p:nvSpPr>
        <p:spPr>
          <a:xfrm>
            <a:off x="712470" y="2175034"/>
            <a:ext cx="6380559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Defines the </a:t>
            </a:r>
            <a:r>
              <a:rPr lang="en-US" sz="1600" dirty="0">
                <a:solidFill>
                  <a:srgbClr val="DCD7E5"/>
                </a:solidFill>
                <a:latin typeface="Noto Serif SC Bold"/>
                <a:ea typeface="Heebo Light" pitchFamily="34" charset="-122"/>
                <a:cs typeface="Heebo Light" pitchFamily="34" charset="-120"/>
              </a:rPr>
              <a:t>contract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any machine learning model to be integrated into the fraud detection system. This ensures flexibility and easy swapping of ML models.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591BC25-C84C-2278-D218-EF94AB83B99B}"/>
              </a:ext>
            </a:extLst>
          </p:cNvPr>
          <p:cNvSpPr/>
          <p:nvPr/>
        </p:nvSpPr>
        <p:spPr>
          <a:xfrm>
            <a:off x="712470" y="2999899"/>
            <a:ext cx="6380559" cy="985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package com.bank.frauddetection.ml;</a:t>
            </a:r>
          </a:p>
          <a:p>
            <a:pPr>
              <a:lnSpc>
                <a:spcPts val="2100"/>
              </a:lnSpc>
            </a:pP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com.bank.frauddetection.model.Transaction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;</a:t>
            </a:r>
          </a:p>
          <a:p>
            <a:pPr>
              <a:lnSpc>
                <a:spcPts val="2100"/>
              </a:lnSpc>
            </a:pP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public interface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FraudMLPlugin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{</a:t>
            </a:r>
          </a:p>
          <a:p>
            <a:pPr>
              <a:lnSpc>
                <a:spcPts val="2100"/>
              </a:lnSpc>
            </a:pP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   // Predict fraud risk using ML model</a:t>
            </a: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   int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predictRisk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(Transaction transaction);</a:t>
            </a:r>
          </a:p>
          <a:p>
            <a:pPr>
              <a:lnSpc>
                <a:spcPts val="2100"/>
              </a:lnSpc>
            </a:pP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   // Return model name</a:t>
            </a: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   String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modelName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();</a:t>
            </a:r>
          </a:p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}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CEC98F5-31C8-8E4D-1ED4-38DD5785698B}"/>
              </a:ext>
            </a:extLst>
          </p:cNvPr>
          <p:cNvSpPr/>
          <p:nvPr/>
        </p:nvSpPr>
        <p:spPr>
          <a:xfrm>
            <a:off x="712469" y="6461879"/>
            <a:ext cx="6380559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interface promotes a modular design, allowing different ML algorithms to be plugged in.</a:t>
            </a:r>
            <a:endParaRPr lang="en-US" sz="16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DEB8F0E-308A-D83B-1137-A0E438A848F3}"/>
              </a:ext>
            </a:extLst>
          </p:cNvPr>
          <p:cNvSpPr/>
          <p:nvPr/>
        </p:nvSpPr>
        <p:spPr>
          <a:xfrm>
            <a:off x="7537371" y="1345526"/>
            <a:ext cx="461974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dirty="0" err="1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DummyFraudMLPlugin</a:t>
            </a:r>
            <a:r>
              <a:rPr lang="en-US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5A8BB02-ABC6-4EDB-B413-FF951B624F75}"/>
              </a:ext>
            </a:extLst>
          </p:cNvPr>
          <p:cNvSpPr/>
          <p:nvPr/>
        </p:nvSpPr>
        <p:spPr>
          <a:xfrm>
            <a:off x="7537371" y="1823529"/>
            <a:ext cx="6380559" cy="824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basic implementation of the </a:t>
            </a:r>
            <a:r>
              <a:rPr lang="en-US" sz="16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FraudMLPlugin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demonstration. It applies simple rules (e.g., high amount, unknown location) to simulate an ML risk prediction.</a:t>
            </a:r>
            <a:endParaRPr lang="en-US" sz="16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F80F1DD-65F0-DEB8-A729-B8A29F1DEEE7}"/>
              </a:ext>
            </a:extLst>
          </p:cNvPr>
          <p:cNvSpPr/>
          <p:nvPr/>
        </p:nvSpPr>
        <p:spPr>
          <a:xfrm>
            <a:off x="7537371" y="2648394"/>
            <a:ext cx="6380559" cy="3080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package com.bank.frauddetection.ml;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com.bank.frauddetection.model.Transaction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org.springframework.stereotype.Component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@Component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public class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DummyFraudMLPlugin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 implements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FraudMLPlugin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 {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@Override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public int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predictRisk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(Transaction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tx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) {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int risk = 0;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// High amount ML rule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tx.getAmount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() &gt; 60000) {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risk += 40;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}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// Unknown location ML rule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if ("UNKNOWN".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equalsIgnoreCase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tx.getLocation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())) {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risk += 30;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}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return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Math.min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(risk, 100);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}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@Override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public String </a:t>
            </a:r>
            <a:r>
              <a:rPr lang="en-IN" sz="1100" dirty="0" err="1">
                <a:solidFill>
                  <a:schemeClr val="accent2">
                    <a:lumMod val="75000"/>
                  </a:schemeClr>
                </a:solidFill>
              </a:rPr>
              <a:t>modelName</a:t>
            </a:r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() {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return "Dummy-Rule-ML-Model-v1";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} </a:t>
            </a:r>
          </a:p>
          <a:p>
            <a:r>
              <a:rPr lang="en-IN" sz="1100" dirty="0">
                <a:solidFill>
                  <a:schemeClr val="accent2">
                    <a:lumMod val="75000"/>
                  </a:schemeClr>
                </a:solidFill>
              </a:rPr>
              <a:t>}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053F714-F293-8BBD-E8BF-692F786B8311}"/>
              </a:ext>
            </a:extLst>
          </p:cNvPr>
          <p:cNvSpPr/>
          <p:nvPr/>
        </p:nvSpPr>
        <p:spPr>
          <a:xfrm>
            <a:off x="7537371" y="6371034"/>
            <a:ext cx="6380559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dummy plugin serves as a placeholder, showcasing how actual ML models would be integrated.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099A34D-D7EC-6F37-F878-E2635D139E19}"/>
              </a:ext>
            </a:extLst>
          </p:cNvPr>
          <p:cNvSpPr/>
          <p:nvPr/>
        </p:nvSpPr>
        <p:spPr>
          <a:xfrm>
            <a:off x="712470" y="7242929"/>
            <a:ext cx="13197840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ML layer provides the intelligence for adaptive fraud detection, with the flexibility to integrate advanced models as needed.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4621C-2713-E7DB-082A-B9CB5BC1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881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Design</a:t>
            </a:r>
            <a:endParaRPr lang="en-US" sz="39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8573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utilizes a relational database to store critical transaction and fraud log data. Each table is meticulously designed to support rapid querying and data integrity, essential for real-time fraud analysis.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844052"/>
            <a:ext cx="13042821" cy="2416612"/>
          </a:xfrm>
          <a:prstGeom prst="roundRect">
            <a:avLst>
              <a:gd name="adj" fmla="val 34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3851672"/>
            <a:ext cx="13027581" cy="5635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99887" y="397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 Name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4911923" y="397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Fields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471541" y="39783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801410" y="4415195"/>
            <a:ext cx="13027581" cy="9189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99887" y="4541877"/>
            <a:ext cx="350770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911923" y="4541877"/>
            <a:ext cx="415528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(PK),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accountNumber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amount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location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riskScore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471541" y="4541877"/>
            <a:ext cx="415909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Stores all banking transaction details and their fraud assessment.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5334119"/>
            <a:ext cx="13027581" cy="9189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9887" y="5460802"/>
            <a:ext cx="350770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FraudLog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5460802"/>
            <a:ext cx="4155281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(PK),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(FK),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ruleViolated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riskScore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loggedAt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471541" y="5460802"/>
            <a:ext cx="415909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Records specific instances where a transaction triggered fraud rules or ML models.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CFD995-A38D-C322-DD69-0E26656C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8" y="0"/>
            <a:ext cx="534655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612100"/>
            <a:ext cx="7688342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Role of Data Transfer Objects (DTOs)</a:t>
            </a:r>
            <a:endParaRPr lang="en-US" sz="3550" b="1" dirty="0">
              <a:solidFill>
                <a:srgbClr val="00B05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14229" y="1999536"/>
            <a:ext cx="7688342" cy="1115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DTOs are crucial for defining how data is sent over the network, ensuring a clean separation between the external API contract and internal domain models. This enhances security, simplifies data validation, and improves performance by only transmitting necessary information.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14229" y="3303032"/>
            <a:ext cx="7688342" cy="2062996"/>
          </a:xfrm>
          <a:prstGeom prst="roundRect">
            <a:avLst>
              <a:gd name="adj" fmla="val 5319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69" y="3303032"/>
            <a:ext cx="91440" cy="20629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7597" y="3507819"/>
            <a:ext cx="305526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TransactionRequestDTO.java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487597" y="3899654"/>
            <a:ext cx="7210187" cy="882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accountNumberamountlocation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487597" y="4882277"/>
            <a:ext cx="721018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for ingesting new transaction data from external sources.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214229" y="5532834"/>
            <a:ext cx="7688342" cy="2084665"/>
          </a:xfrm>
          <a:prstGeom prst="roundRect">
            <a:avLst>
              <a:gd name="adj" fmla="val 526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369" y="5532834"/>
            <a:ext cx="91440" cy="20846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87597" y="5737622"/>
            <a:ext cx="22744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 of DTOs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487597" y="6121837"/>
            <a:ext cx="7210187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Decouple API from internal models.</a:t>
            </a:r>
            <a:endParaRPr lang="en-US" sz="14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 data exposure for security.</a:t>
            </a:r>
            <a:endParaRPr lang="en-US" sz="14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payload size.</a:t>
            </a:r>
            <a:endParaRPr lang="en-US" sz="14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Facilitate data validation at the API boundary.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E5D81C-0A62-0996-71CB-1E7DF7BF2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4427"/>
            <a:ext cx="111998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States: Normal, Suspicious, Fraud</a:t>
            </a:r>
            <a:endParaRPr lang="en-US" sz="39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5134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Transactions are dynamically categorized based on their calculated risk score, allowing for a graduated response to potential threats. This multi-tiered approach ensures that resources are allocated appropriately, from automated processing to manual review.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009662"/>
            <a:ext cx="2152055" cy="11434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14775" y="3548658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328761" y="3208020"/>
            <a:ext cx="14448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328761" y="3637240"/>
            <a:ext cx="144482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 Score &gt;= 70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79933" y="4168378"/>
            <a:ext cx="8607147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02668"/>
            <a:ext cx="4304109" cy="11434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14775" y="4599980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04848" y="4401026"/>
            <a:ext cx="14674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Suspicious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6404848" y="4830247"/>
            <a:ext cx="146744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 Score 30-69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256020" y="5361384"/>
            <a:ext cx="7531060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395674"/>
            <a:ext cx="6456164" cy="114347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14775" y="5792986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480816" y="5594033"/>
            <a:ext cx="13418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480816" y="6023253"/>
            <a:ext cx="134183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 Score &lt; 30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6762393"/>
            <a:ext cx="13042821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FraudStatus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enum (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NORMAL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SUSPICIOUS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 provides clear states for handling transaction outcomes.</a:t>
            </a:r>
            <a:endParaRPr lang="en-US" sz="15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95BFD9-3269-B1FB-AD00-21C350E5D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5287" y="461843"/>
            <a:ext cx="6622494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Transaction Simulation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45287" y="1165860"/>
            <a:ext cx="11939826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Transaction Simulation Service is a powerful tool for generating synthetic transaction data. This is invaluable for testing the fraud detection system under various conditions, enabling both automated testing and performance benchmarking.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07486" y="1838206"/>
            <a:ext cx="298894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Benefits of Simulation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07486" y="2237661"/>
            <a:ext cx="5785247" cy="507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FFFF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Testing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Generate high volumes of transactions to stress-test the system and validate fraud rule efficacy.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FFFF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Scenario Replication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Create specific fraud patterns (e.g., high-amount, rapid transactions) to ensure detection mechanisms are robust.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FFFF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Benchmarking:</a:t>
            </a:r>
            <a:r>
              <a:rPr lang="en-US" dirty="0">
                <a:solidFill>
                  <a:srgbClr val="FFFF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system response times and resource utilization under heavy load.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FFFF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ML Model Training Data:</a:t>
            </a:r>
            <a:r>
              <a:rPr lang="en-US" dirty="0">
                <a:solidFill>
                  <a:srgbClr val="FFFF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 diverse datasets for training and improving machine learning models.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81773-7F41-A4F0-2ED2-E92ACE48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  <p:pic>
        <p:nvPicPr>
          <p:cNvPr id="4098" name="Picture 2" descr="This may contain: an image of a building with bitcoin symbols around it">
            <a:extLst>
              <a:ext uri="{FF2B5EF4-FFF2-40B4-BE49-F238E27FC236}">
                <a16:creationId xmlns:a16="http://schemas.microsoft.com/office/drawing/2014/main" id="{5E9D8B41-6C48-1FD1-26ED-6C0B271C4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38" y="1838206"/>
            <a:ext cx="6076277" cy="56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0249" y="444937"/>
            <a:ext cx="7327702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Simulation Flow: From API to Service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040249" y="1197412"/>
            <a:ext cx="12549902" cy="45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simulation process is initiated via a dedicated API endpoint, triggering the generation of a specified number of transactions. These simulated transactions then flow through the core Transaction Service for processing and fraud assessment, mimicking real-world ingestion.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22" y="1799749"/>
            <a:ext cx="12446437" cy="5367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9410" y="6149142"/>
            <a:ext cx="3146260" cy="352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TransactionRepository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29410" y="4906717"/>
            <a:ext cx="2823692" cy="352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TransactionService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29410" y="3676843"/>
            <a:ext cx="4198673" cy="352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TransactionSimulationService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29410" y="2434418"/>
            <a:ext cx="2823692" cy="352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Gateway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249" y="7310438"/>
            <a:ext cx="12549902" cy="474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TransactionApiGatewayController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acts as the entry point, while </a:t>
            </a: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TransactionSimulationService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crafts realistic data, which is then handled by </a:t>
            </a:r>
            <a:r>
              <a:rPr lang="en-US" sz="12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TransactionService</a:t>
            </a: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complete processing, including fraud detection and persistence.</a:t>
            </a:r>
            <a:endParaRPr lang="en-US" sz="12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36C18-4475-8601-48B9-CE499220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1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3893" y="768310"/>
            <a:ext cx="4942403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Risk Reasoning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654314" y="1497270"/>
            <a:ext cx="11352014" cy="397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employs a combination of rule-based logic and machine learning to calculate a comprehensive risk score for each transaction. This hybrid approach ensures both immediate rule enforcement and adaptive, data-driven anomaly detection.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7461" y="2210395"/>
            <a:ext cx="15240" cy="4981932"/>
          </a:xfrm>
          <a:prstGeom prst="roundRect">
            <a:avLst>
              <a:gd name="adj" fmla="val 39673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623893" y="2210395"/>
            <a:ext cx="5675948" cy="1186339"/>
          </a:xfrm>
          <a:prstGeom prst="roundRect">
            <a:avLst>
              <a:gd name="adj" fmla="val 50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4486751" y="2361962"/>
            <a:ext cx="2669143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Amount Rule (</a:t>
            </a:r>
            <a:r>
              <a:rPr lang="en-US" sz="14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&gt;= 50,000</a:t>
            </a: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775460" y="2649379"/>
            <a:ext cx="5380434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Transactions exceeding a predefined threshold are immediately flagged and contribute a significant score to the total risk, indicating a potentially fraudulent attempt.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330321" y="3605451"/>
            <a:ext cx="5676067" cy="987743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74268" y="3757017"/>
            <a:ext cx="2495193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 Multiple Transactions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74268" y="4044434"/>
            <a:ext cx="5380553" cy="397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Multiple transactions from the same account within a short time window (e.g., 3 transactions in 2 minutes) are highly suspicious and trigger an elevated risk score.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1623893" y="4801910"/>
            <a:ext cx="5675948" cy="1186339"/>
          </a:xfrm>
          <a:prstGeom prst="roundRect">
            <a:avLst>
              <a:gd name="adj" fmla="val 50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356503" y="4953476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 Mismatch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1775460" y="5240893"/>
            <a:ext cx="5380434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a new transaction's location significantly differs from previous transaction locations for the same account, it suggests potential card compromise or travel fraud.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330321" y="6196965"/>
            <a:ext cx="5676067" cy="995363"/>
          </a:xfrm>
          <a:prstGeom prst="rect">
            <a:avLst/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474268" y="6348532"/>
            <a:ext cx="1967984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Plugin Integration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474268" y="6635948"/>
            <a:ext cx="5380553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pluggable machine learning component, like </a:t>
            </a:r>
            <a:r>
              <a:rPr lang="en-US" sz="11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DummyFraudMLPlugin</a:t>
            </a: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further refines the risk score based on learned patterns, adding predictive capabilities.</a:t>
            </a:r>
            <a:endParaRPr lang="en-US" sz="1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A315C-2815-F6FA-3932-9B82D1D9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8493" y="392549"/>
            <a:ext cx="4988600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Risk Threshold Logic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228493" y="963335"/>
            <a:ext cx="10173295" cy="340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Fraud Detection Service continuously evaluates transaction risk against dynamically configurable thresholds. This flexibility allows administrators to fine-tune the system's sensitivity to fraud, adapting to evolving threat landscapes without code changes.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8435935" y="1398151"/>
            <a:ext cx="4066223" cy="6166723"/>
          </a:xfrm>
          <a:prstGeom prst="roundRect">
            <a:avLst>
              <a:gd name="adj" fmla="val 2284"/>
            </a:avLst>
          </a:prstGeom>
          <a:solidFill>
            <a:srgbClr val="481C9E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564880" y="1473518"/>
            <a:ext cx="38083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DCD7E5"/>
                </a:solidFill>
                <a:highlight>
                  <a:srgbClr val="5529A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@Value("${fraud.ml.enabled:false}")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564880" y="1776889"/>
            <a:ext cx="3808333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Enables or disables ML integration.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8564880" y="2105845"/>
            <a:ext cx="3808333" cy="23693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564880" y="2223730"/>
            <a:ext cx="38083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DCD7E5"/>
                </a:solidFill>
                <a:highlight>
                  <a:srgbClr val="5529A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HIGH_AMOUNT = 50000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564880" y="2527102"/>
            <a:ext cx="3808333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Configurable threshold for large transactions.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8564880" y="2856058"/>
            <a:ext cx="3808333" cy="23693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564880" y="2973943"/>
            <a:ext cx="38083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DCD7E5"/>
                </a:solidFill>
                <a:highlight>
                  <a:srgbClr val="5529A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RAPID_TX_LIMIT = 3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8564880" y="3277314"/>
            <a:ext cx="3808333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Maximum allowed transactions in a time window.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8564880" y="3606271"/>
            <a:ext cx="3808333" cy="23693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564880" y="3724156"/>
            <a:ext cx="38083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DCD7E5"/>
                </a:solidFill>
                <a:highlight>
                  <a:srgbClr val="5529A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TIME_WINDOW = 2 (minutes)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8564880" y="4027527"/>
            <a:ext cx="3808333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Defines the duration for rapid transaction detection.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2228493" y="7659172"/>
            <a:ext cx="10173295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parameters, loaded from </a:t>
            </a:r>
            <a:r>
              <a:rPr lang="en-US" sz="100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application.properties</a:t>
            </a: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allow for granular control over the fraud detection engine's behavior.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F09EB2-B201-7DD1-C5D6-F465DD6A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A90194-781E-0ECB-03A3-89E3800C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493" y="1583093"/>
            <a:ext cx="5486400" cy="57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C6DC91-A806-41D5-BBED-51504CB496EE}"/>
              </a:ext>
            </a:extLst>
          </p:cNvPr>
          <p:cNvSpPr/>
          <p:nvPr/>
        </p:nvSpPr>
        <p:spPr>
          <a:xfrm>
            <a:off x="793790" y="121515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Statement: The Digital Banking Threat</a:t>
            </a:r>
            <a:endParaRPr lang="en-US" sz="39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951B0A1-FF70-A6C2-424F-9B87D8E9F2AA}"/>
              </a:ext>
            </a:extLst>
          </p:cNvPr>
          <p:cNvSpPr/>
          <p:nvPr/>
        </p:nvSpPr>
        <p:spPr>
          <a:xfrm>
            <a:off x="793790" y="2951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C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Challenge</a:t>
            </a:r>
            <a:endParaRPr lang="en-US" sz="2300" dirty="0">
              <a:solidFill>
                <a:srgbClr val="C00000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9382134-FB07-4675-29D6-C5DF12BBE4A5}"/>
              </a:ext>
            </a:extLst>
          </p:cNvPr>
          <p:cNvSpPr/>
          <p:nvPr/>
        </p:nvSpPr>
        <p:spPr>
          <a:xfrm>
            <a:off x="793790" y="346733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Digital banking platforms face an escalating threat from sophisticated fraud tactics. Traditional rule-based systems struggle to detect emerging fraud patterns while generating excessive false positives that overwhelm security teams.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6E62914-FB65-C490-AADF-507FFC91665A}"/>
              </a:ext>
            </a:extLst>
          </p:cNvPr>
          <p:cNvSpPr/>
          <p:nvPr/>
        </p:nvSpPr>
        <p:spPr>
          <a:xfrm>
            <a:off x="793790" y="49705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chemeClr val="accent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pain points:</a:t>
            </a:r>
            <a:endParaRPr lang="en-US" sz="1550" dirty="0">
              <a:solidFill>
                <a:schemeClr val="accent2"/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178A3D6-EBE2-19D6-EA32-763F9EFE608B}"/>
              </a:ext>
            </a:extLst>
          </p:cNvPr>
          <p:cNvSpPr/>
          <p:nvPr/>
        </p:nvSpPr>
        <p:spPr>
          <a:xfrm>
            <a:off x="793790" y="5466636"/>
            <a:ext cx="6279356" cy="147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Volume-based attacks bypassing simple rules</a:t>
            </a:r>
            <a:endParaRPr lang="en-US" sz="155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False positives draining security resources</a:t>
            </a:r>
            <a:endParaRPr lang="en-US" sz="155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Difficulty in testing fraud scenarios safely</a:t>
            </a:r>
            <a:endParaRPr lang="en-US" sz="155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Limited historical training data</a:t>
            </a:r>
            <a:endParaRPr lang="en-US" sz="1550" dirty="0">
              <a:solidFill>
                <a:schemeClr val="bg2"/>
              </a:solidFill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3CBD7C9-245B-1180-C6C9-0890D4E91987}"/>
              </a:ext>
            </a:extLst>
          </p:cNvPr>
          <p:cNvSpPr/>
          <p:nvPr/>
        </p:nvSpPr>
        <p:spPr>
          <a:xfrm>
            <a:off x="7421999" y="2752963"/>
            <a:ext cx="6565106" cy="4261485"/>
          </a:xfrm>
          <a:prstGeom prst="roundRect">
            <a:avLst>
              <a:gd name="adj" fmla="val 6707"/>
            </a:avLst>
          </a:prstGeom>
          <a:solidFill>
            <a:srgbClr val="481C9E">
              <a:alpha val="9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DBEB1E7-398F-8DB4-9971-D42277E6D32F}"/>
              </a:ext>
            </a:extLst>
          </p:cNvPr>
          <p:cNvSpPr/>
          <p:nvPr/>
        </p:nvSpPr>
        <p:spPr>
          <a:xfrm>
            <a:off x="7620357" y="2951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Solution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CF64B93-DBB3-47B0-808A-DB470FE95007}"/>
              </a:ext>
            </a:extLst>
          </p:cNvPr>
          <p:cNvSpPr/>
          <p:nvPr/>
        </p:nvSpPr>
        <p:spPr>
          <a:xfrm>
            <a:off x="7620357" y="3521750"/>
            <a:ext cx="616839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fraud detection engine combines multiple detection mechanisms with automated testing capabilities. It provides real-time risk scoring, visual dashboards, and a simulation module that generates test transactions for continuous model improvement.</a:t>
            </a:r>
            <a:endParaRPr lang="en-US" sz="15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6A13CAC-0988-E7C7-4AD2-7ADE30908097}"/>
              </a:ext>
            </a:extLst>
          </p:cNvPr>
          <p:cNvSpPr/>
          <p:nvPr/>
        </p:nvSpPr>
        <p:spPr>
          <a:xfrm>
            <a:off x="7620357" y="4970502"/>
            <a:ext cx="61683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B0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benefits:</a:t>
            </a:r>
            <a:endParaRPr lang="en-US" sz="1550" dirty="0">
              <a:solidFill>
                <a:srgbClr val="00B0F0"/>
              </a:solidFill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CC66FC7-8499-8C44-9ACA-8E0DFA4F334E}"/>
              </a:ext>
            </a:extLst>
          </p:cNvPr>
          <p:cNvSpPr/>
          <p:nvPr/>
        </p:nvSpPr>
        <p:spPr>
          <a:xfrm>
            <a:off x="7620357" y="5466636"/>
            <a:ext cx="6168390" cy="147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Adaptive detection using hybrid rules + ML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analytics dashboard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Safe simulation environment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Exportable training data</a:t>
            </a:r>
            <a:endParaRPr lang="en-US" sz="1550" dirty="0"/>
          </a:p>
        </p:txBody>
      </p:sp>
      <p:pic>
        <p:nvPicPr>
          <p:cNvPr id="12" name="Image 0">
            <a:extLst>
              <a:ext uri="{FF2B5EF4-FFF2-40B4-BE49-F238E27FC236}">
                <a16:creationId xmlns:a16="http://schemas.microsoft.com/office/drawing/2014/main" id="{41DDCB81-44F6-95CE-FAE3-4F5F0F19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52" y="1277242"/>
            <a:ext cx="1212771" cy="1212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EB6F7-57A7-334C-F668-5225C2E9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F9A44-C6DC-7460-E767-70E23F47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245"/>
            <a:ext cx="93184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and Future Enhancements</a:t>
            </a:r>
            <a:endParaRPr lang="en-US" sz="39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4115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modular design of this Spring Boot application lays a robust foundation for future expansion. It's engineered to handle increasing transaction volumes and to integrate more sophisticated fraud detection mechanisms seamlessly.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519238" y="3034070"/>
            <a:ext cx="32157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Native Deployment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463290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 microservices architecture for horizontal scaling.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99479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864" y="3326190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0340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5284" y="3463290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real-time dashboards and reporting tools.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99479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3738" y="3714690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465445"/>
            <a:ext cx="26815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ML Models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895284" y="5894665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deep learning for pattern recognition.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99479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5237" y="5940564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26788" y="5465445"/>
            <a:ext cx="28082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Rules Engine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93790" y="5894665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 dynamic updates of fraud rules based on new threats.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99479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9363" y="5552063"/>
            <a:ext cx="296942" cy="29694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728769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commitment is to continuous improvement, ensuring the system remains at the forefront of digital banking security.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A4BEE6-13F3-BC97-E038-213F1D8E18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FA005B8-F308-1053-2538-019851915FDE}"/>
              </a:ext>
            </a:extLst>
          </p:cNvPr>
          <p:cNvSpPr/>
          <p:nvPr/>
        </p:nvSpPr>
        <p:spPr>
          <a:xfrm>
            <a:off x="714494" y="1066443"/>
            <a:ext cx="12607885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Conclusion: A Comprehensive Fraud Detection Solution</a:t>
            </a:r>
            <a:endParaRPr lang="en-US" sz="35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DA3A823-C36D-43DA-4714-0689413393FA}"/>
              </a:ext>
            </a:extLst>
          </p:cNvPr>
          <p:cNvSpPr/>
          <p:nvPr/>
        </p:nvSpPr>
        <p:spPr>
          <a:xfrm>
            <a:off x="714494" y="202644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We Built</a:t>
            </a:r>
            <a:endParaRPr lang="en-US" sz="21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A86365F-8ECD-055D-3349-28CD66522178}"/>
              </a:ext>
            </a:extLst>
          </p:cNvPr>
          <p:cNvSpPr/>
          <p:nvPr/>
        </p:nvSpPr>
        <p:spPr>
          <a:xfrm>
            <a:off x="714494" y="2521982"/>
            <a:ext cx="6382822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Spring Boot application delivers production-ready fraud detection combining rule-based logic with extensible ML integration. Key deliverables include: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759F463-5E3A-6CBB-81E5-B913E659ECA1}"/>
              </a:ext>
            </a:extLst>
          </p:cNvPr>
          <p:cNvSpPr/>
          <p:nvPr/>
        </p:nvSpPr>
        <p:spPr>
          <a:xfrm>
            <a:off x="714494" y="3481030"/>
            <a:ext cx="6382822" cy="1909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risk scoring during transaction processing</a:t>
            </a:r>
            <a:endParaRPr lang="en-US" sz="140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Dynamic fraud status classification</a:t>
            </a:r>
            <a:endParaRPr lang="en-US" sz="140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REST APIs for programmatic access</a:t>
            </a:r>
            <a:endParaRPr lang="en-US" sz="140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dashboard for monitoring</a:t>
            </a:r>
            <a:endParaRPr lang="en-US" sz="140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automation through simulation</a:t>
            </a:r>
            <a:endParaRPr lang="en-US" sz="1400" dirty="0">
              <a:solidFill>
                <a:schemeClr val="bg2"/>
              </a:solidFill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chemeClr val="bg2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Training data export for model improvement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F72FBF7-6B41-7BB3-B791-B26C154EFEE8}"/>
              </a:ext>
            </a:extLst>
          </p:cNvPr>
          <p:cNvSpPr/>
          <p:nvPr/>
        </p:nvSpPr>
        <p:spPr>
          <a:xfrm>
            <a:off x="7412117" y="1865709"/>
            <a:ext cx="6639997" cy="3581281"/>
          </a:xfrm>
          <a:prstGeom prst="roundRect">
            <a:avLst>
              <a:gd name="adj" fmla="val 7182"/>
            </a:avLst>
          </a:prstGeom>
          <a:solidFill>
            <a:srgbClr val="481C9E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21AF64A-FA59-98A7-0910-C131E9B5E177}"/>
              </a:ext>
            </a:extLst>
          </p:cNvPr>
          <p:cNvSpPr/>
          <p:nvPr/>
        </p:nvSpPr>
        <p:spPr>
          <a:xfrm>
            <a:off x="7590711" y="202644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Production Ready</a:t>
            </a:r>
            <a:endParaRPr lang="en-US" sz="21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5071934-DE9E-0D91-DB43-3355E8F73E36}"/>
              </a:ext>
            </a:extLst>
          </p:cNvPr>
          <p:cNvSpPr/>
          <p:nvPr/>
        </p:nvSpPr>
        <p:spPr>
          <a:xfrm>
            <a:off x="7590711" y="2521982"/>
            <a:ext cx="6282809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on battle-tested Spring Boot stack with JPA persistence and Thymeleaf templating. Architecture supports scaling from startup to enterprise banking needs through:</a:t>
            </a:r>
            <a:endParaRPr lang="en-US" sz="14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43117CB-4BEF-B93F-8819-1D3C8BAB610C}"/>
              </a:ext>
            </a:extLst>
          </p:cNvPr>
          <p:cNvSpPr/>
          <p:nvPr/>
        </p:nvSpPr>
        <p:spPr>
          <a:xfrm>
            <a:off x="7590711" y="3481030"/>
            <a:ext cx="6282809" cy="1582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Container-native design using Docker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Database peristence with transactional integrity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Thread-safe service implementations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Configurable ML model enabling/disabling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logging through repository layer</a:t>
            </a:r>
            <a:endParaRPr lang="en-US" sz="1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33E4817-43FE-5C2E-A8CD-CE512D269AA0}"/>
              </a:ext>
            </a:extLst>
          </p:cNvPr>
          <p:cNvSpPr/>
          <p:nvPr/>
        </p:nvSpPr>
        <p:spPr>
          <a:xfrm>
            <a:off x="714494" y="5717143"/>
            <a:ext cx="4266486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endParaRPr lang="en-US" sz="4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BF26321-BA0B-08C9-2BBA-8D1D8037F622}"/>
              </a:ext>
            </a:extLst>
          </p:cNvPr>
          <p:cNvSpPr/>
          <p:nvPr/>
        </p:nvSpPr>
        <p:spPr>
          <a:xfrm>
            <a:off x="714494" y="6891695"/>
            <a:ext cx="426648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5334D9B-E92B-DE49-9252-EFB0DB8C517E}"/>
              </a:ext>
            </a:extLst>
          </p:cNvPr>
          <p:cNvSpPr/>
          <p:nvPr/>
        </p:nvSpPr>
        <p:spPr>
          <a:xfrm>
            <a:off x="5181838" y="5717143"/>
            <a:ext cx="4266605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endParaRPr lang="en-US" sz="4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BFDDAE31-3655-0A8A-68F8-1190B491F4CB}"/>
              </a:ext>
            </a:extLst>
          </p:cNvPr>
          <p:cNvSpPr/>
          <p:nvPr/>
        </p:nvSpPr>
        <p:spPr>
          <a:xfrm>
            <a:off x="9649301" y="5717143"/>
            <a:ext cx="4266605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endParaRPr lang="en-US" sz="4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F4AD3D98-3CB6-8DC4-35CA-108C87978297}"/>
              </a:ext>
            </a:extLst>
          </p:cNvPr>
          <p:cNvSpPr/>
          <p:nvPr/>
        </p:nvSpPr>
        <p:spPr>
          <a:xfrm>
            <a:off x="9649301" y="6891695"/>
            <a:ext cx="42666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C1D28D-5501-6343-3ADC-CF09C46F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EDB3F5-098D-F0B6-AFE8-A5A9153A7DF2}"/>
              </a:ext>
            </a:extLst>
          </p:cNvPr>
          <p:cNvSpPr/>
          <p:nvPr/>
        </p:nvSpPr>
        <p:spPr>
          <a:xfrm>
            <a:off x="5247487" y="3653135"/>
            <a:ext cx="4135427" cy="120032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2EB38-C411-89B5-C204-FDE1509E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99252" y="1110377"/>
            <a:ext cx="155174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280190" y="1503283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Hybrid Fraud Detection: Rules, ML &amp; Real-time Monitoring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13944" y="2968356"/>
            <a:ext cx="32741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Rule-Based Detection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3922863"/>
            <a:ext cx="3536156" cy="1735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employs predefined business rules to identify common fraud patterns and suspicious activities. This forms the foundational layer of defense, catching obvious anomalies efficiently.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839301"/>
            <a:ext cx="3536156" cy="580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High-value transaction alerts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Rapid transaction velocity checks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Location mismatch analysis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2991564"/>
            <a:ext cx="35361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(ML) Based Detection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074" y="3934063"/>
            <a:ext cx="353615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a machine learning plugin allows for adaptive fraud detection. The ML model continuously learns from data, identifying subtle, complex patterns that rule-based systems might miss.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6017895"/>
            <a:ext cx="3536156" cy="1091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Predictive risk scoring (0-100)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Adaptive anomaly identification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external ML models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8AE120-95F5-244E-ABDE-FC43A976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95795"/>
            <a:ext cx="2232650" cy="362001"/>
          </a:xfrm>
          <a:prstGeom prst="rect">
            <a:avLst/>
          </a:prstGeom>
        </p:spPr>
      </p:pic>
      <p:pic>
        <p:nvPicPr>
          <p:cNvPr id="3074" name="Picture 2" descr="Story Pin image">
            <a:extLst>
              <a:ext uri="{FF2B5EF4-FFF2-40B4-BE49-F238E27FC236}">
                <a16:creationId xmlns:a16="http://schemas.microsoft.com/office/drawing/2014/main" id="{E5AF2FB5-5E3E-21E1-905D-1AB03E0F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6" y="1434746"/>
            <a:ext cx="6087430" cy="55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0">
            <a:extLst>
              <a:ext uri="{FF2B5EF4-FFF2-40B4-BE49-F238E27FC236}">
                <a16:creationId xmlns:a16="http://schemas.microsoft.com/office/drawing/2014/main" id="{B7C6AFCC-130A-F1BA-67EE-72BD49CE847A}"/>
              </a:ext>
            </a:extLst>
          </p:cNvPr>
          <p:cNvSpPr/>
          <p:nvPr/>
        </p:nvSpPr>
        <p:spPr>
          <a:xfrm>
            <a:off x="345162" y="951786"/>
            <a:ext cx="776335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Stack: Powering the Engine</a:t>
            </a:r>
            <a:endParaRPr lang="en-US" sz="3350" b="1" dirty="0">
              <a:solidFill>
                <a:srgbClr val="00B0F0"/>
              </a:solidFill>
            </a:endParaRPr>
          </a:p>
        </p:txBody>
      </p:sp>
      <p:sp>
        <p:nvSpPr>
          <p:cNvPr id="47" name="Text 1">
            <a:extLst>
              <a:ext uri="{FF2B5EF4-FFF2-40B4-BE49-F238E27FC236}">
                <a16:creationId xmlns:a16="http://schemas.microsoft.com/office/drawing/2014/main" id="{2EEA2572-46F3-3E25-CA30-6991BD1BDA42}"/>
              </a:ext>
            </a:extLst>
          </p:cNvPr>
          <p:cNvSpPr/>
          <p:nvPr/>
        </p:nvSpPr>
        <p:spPr>
          <a:xfrm>
            <a:off x="345162" y="2405539"/>
            <a:ext cx="2306836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&amp; Spring Boot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8" name="Text 2">
            <a:extLst>
              <a:ext uri="{FF2B5EF4-FFF2-40B4-BE49-F238E27FC236}">
                <a16:creationId xmlns:a16="http://schemas.microsoft.com/office/drawing/2014/main" id="{8A5A918F-6D42-BB40-4DFC-51DAAAAF02E7}"/>
              </a:ext>
            </a:extLst>
          </p:cNvPr>
          <p:cNvSpPr/>
          <p:nvPr/>
        </p:nvSpPr>
        <p:spPr>
          <a:xfrm>
            <a:off x="345162" y="3202543"/>
            <a:ext cx="2306836" cy="180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core of our application, providing a robust and scalable framework for enterprise-grade applications. Spring Boot simplifies development and deployment of microservices.</a:t>
            </a:r>
            <a:endParaRPr lang="en-US" sz="1350" dirty="0"/>
          </a:p>
        </p:txBody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2E4DA35A-9515-1D4D-B9F5-85BB331E482E}"/>
              </a:ext>
            </a:extLst>
          </p:cNvPr>
          <p:cNvSpPr/>
          <p:nvPr/>
        </p:nvSpPr>
        <p:spPr>
          <a:xfrm>
            <a:off x="345162" y="5144453"/>
            <a:ext cx="2306836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Rapid application development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Microservices architecture support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Dependency Injection</a:t>
            </a:r>
            <a:endParaRPr lang="en-US" sz="1350" dirty="0"/>
          </a:p>
        </p:txBody>
      </p:sp>
      <p:sp>
        <p:nvSpPr>
          <p:cNvPr id="50" name="Text 4">
            <a:extLst>
              <a:ext uri="{FF2B5EF4-FFF2-40B4-BE49-F238E27FC236}">
                <a16:creationId xmlns:a16="http://schemas.microsoft.com/office/drawing/2014/main" id="{AA2E64FF-67E8-1111-99C9-9D3E8527BC5C}"/>
              </a:ext>
            </a:extLst>
          </p:cNvPr>
          <p:cNvSpPr/>
          <p:nvPr/>
        </p:nvSpPr>
        <p:spPr>
          <a:xfrm>
            <a:off x="3080623" y="2405539"/>
            <a:ext cx="230683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Database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911F7D29-78F8-7EAF-A7FB-F377F05E82B7}"/>
              </a:ext>
            </a:extLst>
          </p:cNvPr>
          <p:cNvSpPr/>
          <p:nvPr/>
        </p:nvSpPr>
        <p:spPr>
          <a:xfrm>
            <a:off x="3080623" y="2879050"/>
            <a:ext cx="2306836" cy="154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reliable and widely used relational database for storing all transaction data, fraud logs, and user information, ensuring data integrity and fast retrieval.</a:t>
            </a:r>
            <a:endParaRPr lang="en-US" sz="1350" dirty="0"/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A191BDC5-227C-ABE9-829C-6836B43AECC5}"/>
              </a:ext>
            </a:extLst>
          </p:cNvPr>
          <p:cNvSpPr/>
          <p:nvPr/>
        </p:nvSpPr>
        <p:spPr>
          <a:xfrm>
            <a:off x="3080623" y="4562832"/>
            <a:ext cx="2306836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performance and reliability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Scalability for large datasets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ACID compliance</a:t>
            </a:r>
            <a:endParaRPr lang="en-US" sz="1350" dirty="0"/>
          </a:p>
        </p:txBody>
      </p:sp>
      <p:sp>
        <p:nvSpPr>
          <p:cNvPr id="53" name="Text 7">
            <a:extLst>
              <a:ext uri="{FF2B5EF4-FFF2-40B4-BE49-F238E27FC236}">
                <a16:creationId xmlns:a16="http://schemas.microsoft.com/office/drawing/2014/main" id="{0A658D59-1B7B-0761-6313-F306C54401A1}"/>
              </a:ext>
            </a:extLst>
          </p:cNvPr>
          <p:cNvSpPr/>
          <p:nvPr/>
        </p:nvSpPr>
        <p:spPr>
          <a:xfrm>
            <a:off x="5816084" y="2405539"/>
            <a:ext cx="230683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APIs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F34CD522-2593-9E2A-17F4-C5F006B7B225}"/>
              </a:ext>
            </a:extLst>
          </p:cNvPr>
          <p:cNvSpPr/>
          <p:nvPr/>
        </p:nvSpPr>
        <p:spPr>
          <a:xfrm>
            <a:off x="5816084" y="2879050"/>
            <a:ext cx="2306836" cy="1806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Enabling seamless communication between different application components and external systems. Facilitates transaction ingestion and data retrieval.</a:t>
            </a:r>
            <a:endParaRPr lang="en-US" sz="1350" dirty="0"/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709BEC13-0FC5-B4DF-CB40-FC72C13A4CEF}"/>
              </a:ext>
            </a:extLst>
          </p:cNvPr>
          <p:cNvSpPr/>
          <p:nvPr/>
        </p:nvSpPr>
        <p:spPr>
          <a:xfrm>
            <a:off x="5816084" y="4820960"/>
            <a:ext cx="2306836" cy="1137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Standardized communication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Stateless architecture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Interoperability</a:t>
            </a:r>
            <a:endParaRPr lang="en-US" sz="135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F93FB7AB-356C-270A-6B2F-9C64C352B287}"/>
              </a:ext>
            </a:extLst>
          </p:cNvPr>
          <p:cNvSpPr/>
          <p:nvPr/>
        </p:nvSpPr>
        <p:spPr>
          <a:xfrm>
            <a:off x="345162" y="6773015"/>
            <a:ext cx="7763351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powerful combination ensures a high-performing, secure, and easily maintainable fraud detection system.</a:t>
            </a:r>
            <a:endParaRPr lang="en-US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64C66-6CA9-6BA6-81BF-5CB97040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85037"/>
            <a:ext cx="2232650" cy="362001"/>
          </a:xfrm>
          <a:prstGeom prst="rect">
            <a:avLst/>
          </a:prstGeom>
        </p:spPr>
      </p:pic>
      <p:pic>
        <p:nvPicPr>
          <p:cNvPr id="5122" name="Picture 2" descr="This may contain: a person holding a smart phone in their hands with icons on the screen above them">
            <a:extLst>
              <a:ext uri="{FF2B5EF4-FFF2-40B4-BE49-F238E27FC236}">
                <a16:creationId xmlns:a16="http://schemas.microsoft.com/office/drawing/2014/main" id="{9A70D0E7-8B03-CFB3-D376-56C44F50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75" y="171149"/>
            <a:ext cx="5491163" cy="78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>
            <a:extLst>
              <a:ext uri="{FF2B5EF4-FFF2-40B4-BE49-F238E27FC236}">
                <a16:creationId xmlns:a16="http://schemas.microsoft.com/office/drawing/2014/main" id="{2FEF1662-2FAE-F6E5-1E84-43EA9EED1596}"/>
              </a:ext>
            </a:extLst>
          </p:cNvPr>
          <p:cNvSpPr/>
          <p:nvPr/>
        </p:nvSpPr>
        <p:spPr>
          <a:xfrm>
            <a:off x="1148574" y="296552"/>
            <a:ext cx="4725713" cy="502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B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Architectural Overview </a:t>
            </a:r>
            <a:endParaRPr lang="en-US" sz="3150" b="1" dirty="0">
              <a:solidFill>
                <a:srgbClr val="00B0F0"/>
              </a:solidFill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900414F0-CCA0-D128-43B3-01A71E6D6B15}"/>
              </a:ext>
            </a:extLst>
          </p:cNvPr>
          <p:cNvSpPr/>
          <p:nvPr/>
        </p:nvSpPr>
        <p:spPr>
          <a:xfrm>
            <a:off x="1298001" y="1704069"/>
            <a:ext cx="2736070" cy="35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98439DAE-0CAA-12E8-713B-7712C30E850B}"/>
              </a:ext>
            </a:extLst>
          </p:cNvPr>
          <p:cNvSpPr/>
          <p:nvPr/>
        </p:nvSpPr>
        <p:spPr>
          <a:xfrm>
            <a:off x="1298001" y="2374372"/>
            <a:ext cx="2736070" cy="50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75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F577E2E8-2372-8AA3-3F23-4E53386B69DF}"/>
              </a:ext>
            </a:extLst>
          </p:cNvPr>
          <p:cNvSpPr/>
          <p:nvPr/>
        </p:nvSpPr>
        <p:spPr>
          <a:xfrm>
            <a:off x="10745756" y="1701965"/>
            <a:ext cx="2736070" cy="35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5036C160-E0C4-1934-5D5E-98281563C604}"/>
              </a:ext>
            </a:extLst>
          </p:cNvPr>
          <p:cNvSpPr/>
          <p:nvPr/>
        </p:nvSpPr>
        <p:spPr>
          <a:xfrm>
            <a:off x="10763596" y="2375034"/>
            <a:ext cx="2736070" cy="50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7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68F2E651-F0F3-86D5-2D33-F08959DB8ABF}"/>
              </a:ext>
            </a:extLst>
          </p:cNvPr>
          <p:cNvSpPr/>
          <p:nvPr/>
        </p:nvSpPr>
        <p:spPr>
          <a:xfrm>
            <a:off x="1298001" y="4864927"/>
            <a:ext cx="2736070" cy="35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3FB71619-2572-1F9C-157C-F5C7B6424633}"/>
              </a:ext>
            </a:extLst>
          </p:cNvPr>
          <p:cNvSpPr/>
          <p:nvPr/>
        </p:nvSpPr>
        <p:spPr>
          <a:xfrm>
            <a:off x="1298001" y="5420159"/>
            <a:ext cx="2736070" cy="50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75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3CC78511-48B3-CE97-59B7-0FD8CC1B08F4}"/>
              </a:ext>
            </a:extLst>
          </p:cNvPr>
          <p:cNvSpPr/>
          <p:nvPr/>
        </p:nvSpPr>
        <p:spPr>
          <a:xfrm>
            <a:off x="10745756" y="4864926"/>
            <a:ext cx="2736069" cy="35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8CA8C05D-705A-693E-3906-C6961A929D31}"/>
              </a:ext>
            </a:extLst>
          </p:cNvPr>
          <p:cNvSpPr/>
          <p:nvPr/>
        </p:nvSpPr>
        <p:spPr>
          <a:xfrm>
            <a:off x="10745755" y="5420158"/>
            <a:ext cx="2736069" cy="50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7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CBD66-0FB0-6BC2-A454-729EC40A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  <p:pic>
        <p:nvPicPr>
          <p:cNvPr id="1026" name="Picture 2" descr="Spring Boot Architecture: Controller, Service, Repository, Database &amp; Architecture  Flow | by Ramesh Fadatare | Medium">
            <a:extLst>
              <a:ext uri="{FF2B5EF4-FFF2-40B4-BE49-F238E27FC236}">
                <a16:creationId xmlns:a16="http://schemas.microsoft.com/office/drawing/2014/main" id="{B28F0D96-5724-69F5-B5D9-F0631AA5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91" y="1273215"/>
            <a:ext cx="11917607" cy="650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295ADC-E383-43B7-1C60-636B163FC957}"/>
              </a:ext>
            </a:extLst>
          </p:cNvPr>
          <p:cNvSpPr/>
          <p:nvPr/>
        </p:nvSpPr>
        <p:spPr>
          <a:xfrm>
            <a:off x="793790" y="684252"/>
            <a:ext cx="108633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Architecture: Component Overview</a:t>
            </a:r>
            <a:endParaRPr lang="en-US" sz="39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D55F0A1-679B-3426-BB99-7B6829C7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01165"/>
            <a:ext cx="992267" cy="146101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C055E83-1A92-ADC4-CA04-6CB997D42861}"/>
              </a:ext>
            </a:extLst>
          </p:cNvPr>
          <p:cNvSpPr/>
          <p:nvPr/>
        </p:nvSpPr>
        <p:spPr>
          <a:xfrm>
            <a:off x="1984415" y="18995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92D05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Presentation Layer</a:t>
            </a:r>
            <a:endParaRPr lang="en-US" sz="1950" dirty="0">
              <a:solidFill>
                <a:srgbClr val="92D050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36B7D17-1640-B218-D4FD-55C80C962438}"/>
              </a:ext>
            </a:extLst>
          </p:cNvPr>
          <p:cNvSpPr/>
          <p:nvPr/>
        </p:nvSpPr>
        <p:spPr>
          <a:xfrm>
            <a:off x="1984415" y="2328743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>
                    <a:lumMod val="65000"/>
                  </a:schemeClr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Thymeleaf templates rendering HTML views with dynamic data. Dashboard displays transaction metrics using Bootstrap cards while tables show fraud risk scores with color-coded status indicators.</a:t>
            </a:r>
            <a:endParaRPr lang="en-US" sz="15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0E411364-DC3D-4CC7-F82A-7CF6791D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2181"/>
            <a:ext cx="992267" cy="146101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5FDE023-7D81-62F8-F09B-098D77C45137}"/>
              </a:ext>
            </a:extLst>
          </p:cNvPr>
          <p:cNvSpPr/>
          <p:nvPr/>
        </p:nvSpPr>
        <p:spPr>
          <a:xfrm>
            <a:off x="1984415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92D05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Service Layer</a:t>
            </a:r>
            <a:endParaRPr lang="en-US" sz="1950" dirty="0">
              <a:solidFill>
                <a:srgbClr val="92D050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36481E6-6058-009D-A53C-15A374049D3D}"/>
              </a:ext>
            </a:extLst>
          </p:cNvPr>
          <p:cNvSpPr/>
          <p:nvPr/>
        </p:nvSpPr>
        <p:spPr>
          <a:xfrm>
            <a:off x="1984415" y="3789759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>
                    <a:lumMod val="65000"/>
                  </a:schemeClr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Business logic handling fraud detection. The FraudDetectionService combines rule-based logic with ML predictions, generating risk scores while TransactionService manages database persistence.</a:t>
            </a:r>
            <a:endParaRPr lang="en-US" sz="15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B57033B9-3F14-4DE6-7287-2F93AAC9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23197"/>
            <a:ext cx="992267" cy="146101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E7F6708E-F851-2FC8-838C-BEEFC55C1283}"/>
              </a:ext>
            </a:extLst>
          </p:cNvPr>
          <p:cNvSpPr/>
          <p:nvPr/>
        </p:nvSpPr>
        <p:spPr>
          <a:xfrm>
            <a:off x="1984415" y="48215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92D05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ML Layer</a:t>
            </a:r>
            <a:endParaRPr lang="en-US" sz="1950" dirty="0">
              <a:solidFill>
                <a:srgbClr val="92D050"/>
              </a:solidFill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A20B432-E17C-8471-0D6E-36BBCC5657A2}"/>
              </a:ext>
            </a:extLst>
          </p:cNvPr>
          <p:cNvSpPr/>
          <p:nvPr/>
        </p:nvSpPr>
        <p:spPr>
          <a:xfrm>
            <a:off x="1984415" y="5250775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>
                    <a:lumMod val="65000"/>
                  </a:schemeClr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Pluggable fraud prediction models implementing standardized interfaces. Can integrate multiple ML frameworks while providing consistent risk scoring for downstream analysis.</a:t>
            </a:r>
            <a:endParaRPr lang="en-US" sz="15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99CB8BA2-E5FB-C460-0A33-639C080ED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84213"/>
            <a:ext cx="992267" cy="1461016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E6D04704-0EA5-5573-F5A4-773B442CA46C}"/>
              </a:ext>
            </a:extLst>
          </p:cNvPr>
          <p:cNvSpPr/>
          <p:nvPr/>
        </p:nvSpPr>
        <p:spPr>
          <a:xfrm>
            <a:off x="1984415" y="6282571"/>
            <a:ext cx="28580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92D05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Repository &amp; Database</a:t>
            </a:r>
            <a:endParaRPr lang="en-US" sz="1950" dirty="0">
              <a:solidFill>
                <a:srgbClr val="92D050"/>
              </a:solidFill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B57D6C59-35D4-A1EA-C862-20816CE30F0F}"/>
              </a:ext>
            </a:extLst>
          </p:cNvPr>
          <p:cNvSpPr/>
          <p:nvPr/>
        </p:nvSpPr>
        <p:spPr>
          <a:xfrm>
            <a:off x="1984415" y="6711791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>
                    <a:lumMod val="65000"/>
                  </a:schemeClr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JPA repositories abstracting database operations. TransactionRepository and FraudLogRepository handle entity persistence while supporting complex queries for rapid transaction lookups.</a:t>
            </a:r>
            <a:endParaRPr lang="en-US" sz="15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ADA89D-503C-37C8-F2EE-7F7910F7A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9252" y="787718"/>
            <a:ext cx="120919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280190" y="1180624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Entity-Relationship Diagram: Transaction and Fraud Log</a:t>
            </a:r>
            <a:endParaRPr lang="en-US" sz="3100" b="1" dirty="0">
              <a:solidFill>
                <a:srgbClr val="00B05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2470547"/>
            <a:ext cx="7556421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core entities,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</a:t>
            </a: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FraudLog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capture essential details for every financial operation and any detected anomalies. This structure supports detailed tracking and analysis of all activities within the system.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38600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Entity</a:t>
            </a:r>
            <a:endParaRPr lang="en-US" sz="1950" dirty="0">
              <a:solidFill>
                <a:srgbClr val="FFFF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4368522"/>
            <a:ext cx="3536156" cy="3063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Unique identifier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accountNumber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Account involved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amount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Transaction value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location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Geographic location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transactionTime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Timestamp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status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NORMAL, SUSPICIOUS, FRAUD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riskScore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Calculated risk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38600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FraudLog Entity</a:t>
            </a:r>
            <a:endParaRPr lang="en-US" sz="1950" dirty="0">
              <a:solidFill>
                <a:srgbClr val="FFFF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074" y="4368522"/>
            <a:ext cx="3536156" cy="2259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Log identifier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transactionId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Linked transaction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ruleViolated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Rule or model triggered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riskScore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Risk at log time</a:t>
            </a:r>
            <a:endParaRPr lang="en-US" sz="15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loggedAt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Log timestamp</a:t>
            </a:r>
            <a:endParaRPr lang="en-US" sz="15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67C567-C4E7-375E-5DFB-28F0AA95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418623-1271-F02C-4FCB-44F0AF42C114}"/>
              </a:ext>
            </a:extLst>
          </p:cNvPr>
          <p:cNvSpPr/>
          <p:nvPr/>
        </p:nvSpPr>
        <p:spPr>
          <a:xfrm>
            <a:off x="793790" y="1091505"/>
            <a:ext cx="111774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Layered Architecture: Separation of Concerns</a:t>
            </a:r>
            <a:endParaRPr lang="en-US" sz="3900" b="1" dirty="0">
              <a:solidFill>
                <a:srgbClr val="00B050"/>
              </a:solidFill>
            </a:endParaRPr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AFFF5712-C15E-C80B-ABED-B0678D04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92" y="2108418"/>
            <a:ext cx="1075968" cy="70687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04FEBC6-870C-FB91-4806-2790E24CF8DE}"/>
              </a:ext>
            </a:extLst>
          </p:cNvPr>
          <p:cNvSpPr/>
          <p:nvPr/>
        </p:nvSpPr>
        <p:spPr>
          <a:xfrm>
            <a:off x="3914775" y="2363569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06D83D5-C0A5-610B-283C-42AF081D58D8}"/>
              </a:ext>
            </a:extLst>
          </p:cNvPr>
          <p:cNvSpPr/>
          <p:nvPr/>
        </p:nvSpPr>
        <p:spPr>
          <a:xfrm>
            <a:off x="4790718" y="2306776"/>
            <a:ext cx="23221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Layer</a:t>
            </a:r>
            <a:endParaRPr lang="en-US" sz="19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BEE9633-035A-58C3-B815-4DA16DD963FF}"/>
              </a:ext>
            </a:extLst>
          </p:cNvPr>
          <p:cNvSpPr/>
          <p:nvPr/>
        </p:nvSpPr>
        <p:spPr>
          <a:xfrm>
            <a:off x="4641890" y="2830532"/>
            <a:ext cx="9145191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E9B09327-450B-1D6B-B407-82D16E22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864822"/>
            <a:ext cx="2152055" cy="706874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931541B4-D5B4-5532-8C71-BD4683F03E84}"/>
              </a:ext>
            </a:extLst>
          </p:cNvPr>
          <p:cNvSpPr/>
          <p:nvPr/>
        </p:nvSpPr>
        <p:spPr>
          <a:xfrm>
            <a:off x="3914775" y="3043773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5817723-7B81-7530-0174-6FB4DE03B2E3}"/>
              </a:ext>
            </a:extLst>
          </p:cNvPr>
          <p:cNvSpPr/>
          <p:nvPr/>
        </p:nvSpPr>
        <p:spPr>
          <a:xfrm>
            <a:off x="5328761" y="3063180"/>
            <a:ext cx="37377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Gateway / Controller Layer</a:t>
            </a:r>
            <a:endParaRPr lang="en-US" sz="19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50968C3F-9669-904D-D59A-7ED9B1BB5918}"/>
              </a:ext>
            </a:extLst>
          </p:cNvPr>
          <p:cNvSpPr/>
          <p:nvPr/>
        </p:nvSpPr>
        <p:spPr>
          <a:xfrm>
            <a:off x="5179933" y="3586936"/>
            <a:ext cx="8607147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1" name="Image 2">
            <a:extLst>
              <a:ext uri="{FF2B5EF4-FFF2-40B4-BE49-F238E27FC236}">
                <a16:creationId xmlns:a16="http://schemas.microsoft.com/office/drawing/2014/main" id="{54CDEACA-CB51-0EAD-4FA6-42598A4DB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621226"/>
            <a:ext cx="3228022" cy="70687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CE876F86-8626-BF10-955C-8ED73201E947}"/>
              </a:ext>
            </a:extLst>
          </p:cNvPr>
          <p:cNvSpPr/>
          <p:nvPr/>
        </p:nvSpPr>
        <p:spPr>
          <a:xfrm>
            <a:off x="3914894" y="3800177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2FFDAC1D-8DD9-9968-2D22-69E6B7E41726}"/>
              </a:ext>
            </a:extLst>
          </p:cNvPr>
          <p:cNvSpPr/>
          <p:nvPr/>
        </p:nvSpPr>
        <p:spPr>
          <a:xfrm>
            <a:off x="5866805" y="3819584"/>
            <a:ext cx="16265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Layer</a:t>
            </a:r>
            <a:endParaRPr lang="en-US" sz="195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9792FABE-4285-8BBC-E5BF-F5A1E7E4E104}"/>
              </a:ext>
            </a:extLst>
          </p:cNvPr>
          <p:cNvSpPr/>
          <p:nvPr/>
        </p:nvSpPr>
        <p:spPr>
          <a:xfrm>
            <a:off x="5717977" y="4343340"/>
            <a:ext cx="8069104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82593D23-2EA7-3C13-A303-5C4D10F66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377630"/>
            <a:ext cx="4304109" cy="706874"/>
          </a:xfrm>
          <a:prstGeom prst="rect">
            <a:avLst/>
          </a:prstGeom>
        </p:spPr>
      </p:pic>
      <p:sp>
        <p:nvSpPr>
          <p:cNvPr id="16" name="Text 10">
            <a:extLst>
              <a:ext uri="{FF2B5EF4-FFF2-40B4-BE49-F238E27FC236}">
                <a16:creationId xmlns:a16="http://schemas.microsoft.com/office/drawing/2014/main" id="{1BF01B0C-4FAE-015A-FBA7-BBEA3270FE04}"/>
              </a:ext>
            </a:extLst>
          </p:cNvPr>
          <p:cNvSpPr/>
          <p:nvPr/>
        </p:nvSpPr>
        <p:spPr>
          <a:xfrm>
            <a:off x="3914894" y="4556581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D431F6C7-7E46-55F7-94F3-BD137BB031F8}"/>
              </a:ext>
            </a:extLst>
          </p:cNvPr>
          <p:cNvSpPr/>
          <p:nvPr/>
        </p:nvSpPr>
        <p:spPr>
          <a:xfrm>
            <a:off x="6404848" y="4575988"/>
            <a:ext cx="11156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Layer</a:t>
            </a:r>
            <a:endParaRPr lang="en-US" sz="1950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15A1174D-6C24-AD3A-9C02-1141E8580C5E}"/>
              </a:ext>
            </a:extLst>
          </p:cNvPr>
          <p:cNvSpPr/>
          <p:nvPr/>
        </p:nvSpPr>
        <p:spPr>
          <a:xfrm>
            <a:off x="6256020" y="5099744"/>
            <a:ext cx="7531060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106C60DC-97D2-5A30-F226-32650283C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337" y="5134034"/>
            <a:ext cx="5380077" cy="706874"/>
          </a:xfrm>
          <a:prstGeom prst="rect">
            <a:avLst/>
          </a:prstGeom>
        </p:spPr>
      </p:pic>
      <p:sp>
        <p:nvSpPr>
          <p:cNvPr id="20" name="Text 13">
            <a:extLst>
              <a:ext uri="{FF2B5EF4-FFF2-40B4-BE49-F238E27FC236}">
                <a16:creationId xmlns:a16="http://schemas.microsoft.com/office/drawing/2014/main" id="{D821CA10-3D00-F139-C94E-FD8CE17BBA3D}"/>
              </a:ext>
            </a:extLst>
          </p:cNvPr>
          <p:cNvSpPr/>
          <p:nvPr/>
        </p:nvSpPr>
        <p:spPr>
          <a:xfrm>
            <a:off x="3914775" y="5312985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BB679CC0-02F0-4B55-2F9D-ABA242E8B302}"/>
              </a:ext>
            </a:extLst>
          </p:cNvPr>
          <p:cNvSpPr/>
          <p:nvPr/>
        </p:nvSpPr>
        <p:spPr>
          <a:xfrm>
            <a:off x="6942773" y="5332392"/>
            <a:ext cx="20547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Repository Layer</a:t>
            </a:r>
            <a:endParaRPr lang="en-US" sz="195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E322F8AD-A260-D73F-9E52-90213C880DBF}"/>
              </a:ext>
            </a:extLst>
          </p:cNvPr>
          <p:cNvSpPr/>
          <p:nvPr/>
        </p:nvSpPr>
        <p:spPr>
          <a:xfrm>
            <a:off x="6793944" y="5856148"/>
            <a:ext cx="6993136" cy="11430"/>
          </a:xfrm>
          <a:prstGeom prst="roundRect">
            <a:avLst>
              <a:gd name="adj" fmla="val 729302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3" name="Image 5">
            <a:extLst>
              <a:ext uri="{FF2B5EF4-FFF2-40B4-BE49-F238E27FC236}">
                <a16:creationId xmlns:a16="http://schemas.microsoft.com/office/drawing/2014/main" id="{0D2E15A5-39D8-9864-359C-B8FE80F59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890438"/>
            <a:ext cx="6456164" cy="706874"/>
          </a:xfrm>
          <a:prstGeom prst="rect">
            <a:avLst/>
          </a:prstGeom>
        </p:spPr>
      </p:pic>
      <p:sp>
        <p:nvSpPr>
          <p:cNvPr id="24" name="Text 16">
            <a:extLst>
              <a:ext uri="{FF2B5EF4-FFF2-40B4-BE49-F238E27FC236}">
                <a16:creationId xmlns:a16="http://schemas.microsoft.com/office/drawing/2014/main" id="{17E97C78-B42E-3894-CC09-E4051690CF3D}"/>
              </a:ext>
            </a:extLst>
          </p:cNvPr>
          <p:cNvSpPr/>
          <p:nvPr/>
        </p:nvSpPr>
        <p:spPr>
          <a:xfrm>
            <a:off x="3914775" y="6069389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150" dirty="0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246DF703-4114-724E-F7AD-277DDBBADEE9}"/>
              </a:ext>
            </a:extLst>
          </p:cNvPr>
          <p:cNvSpPr/>
          <p:nvPr/>
        </p:nvSpPr>
        <p:spPr>
          <a:xfrm>
            <a:off x="7480816" y="6088796"/>
            <a:ext cx="19104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Layer</a:t>
            </a:r>
            <a:endParaRPr lang="en-US" sz="1950" dirty="0"/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BB6E3805-F1EB-03C7-4C12-CB8292ADF2A3}"/>
              </a:ext>
            </a:extLst>
          </p:cNvPr>
          <p:cNvSpPr/>
          <p:nvPr/>
        </p:nvSpPr>
        <p:spPr>
          <a:xfrm>
            <a:off x="793790" y="682055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application follows a layered architecture, ensuring each component has a distinct responsibility, which enhances manageability and scalability.</a:t>
            </a:r>
            <a:endParaRPr lang="en-US" sz="15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20C001-6964-2380-12EB-7B8958C6C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69597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B0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Components Overview</a:t>
            </a:r>
            <a:endParaRPr lang="en-US" sz="3900" b="1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0471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fraud detection system leverages a modular architecture designed for efficiency and scalability. It integrates various services and repositories to provide comprehensive monitoring and analysis of banking transactions.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63039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07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Controllers</a:t>
            </a:r>
            <a:endParaRPr lang="en-US" sz="1950" dirty="0">
              <a:solidFill>
                <a:srgbClr val="FFFF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536400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Endpoints for API, dashboard, and analytics.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336303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4107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</a:t>
            </a:r>
            <a:endParaRPr lang="en-US" sz="1950" dirty="0">
              <a:solidFill>
                <a:srgbClr val="FFFF00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439144" y="4536400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Business logic and fraud detection rules.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Repositories</a:t>
            </a:r>
            <a:endParaRPr lang="en-US" sz="1950" dirty="0">
              <a:solidFill>
                <a:srgbClr val="FFFF00"/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6424136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access and persistence layers.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5250775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Integration</a:t>
            </a:r>
            <a:endParaRPr lang="en-US" sz="1950" dirty="0">
              <a:solidFill>
                <a:srgbClr val="FFFF00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439144" y="6424136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plugin for risk scoring.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F93C2F-957C-A1C3-3418-DEDC3DB5D2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7750" y="7774279"/>
            <a:ext cx="2232650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2297</Words>
  <Application>Microsoft Office PowerPoint</Application>
  <PresentationFormat>Custom</PresentationFormat>
  <Paragraphs>293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Noto Serif SC Bold</vt:lpstr>
      <vt:lpstr>Arial</vt:lpstr>
      <vt:lpstr>Montserrat</vt:lpstr>
      <vt:lpstr>Consolas</vt:lpstr>
      <vt:lpstr>Geist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GOKUL M</dc:creator>
  <cp:lastModifiedBy>Gokul Mathi</cp:lastModifiedBy>
  <cp:revision>9</cp:revision>
  <dcterms:created xsi:type="dcterms:W3CDTF">2026-02-15T08:52:43Z</dcterms:created>
  <dcterms:modified xsi:type="dcterms:W3CDTF">2026-02-17T16:42:06Z</dcterms:modified>
</cp:coreProperties>
</file>